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21" r:id="rId3"/>
    <p:sldId id="405" r:id="rId4"/>
    <p:sldId id="406" r:id="rId5"/>
    <p:sldId id="439" r:id="rId6"/>
    <p:sldId id="407" r:id="rId7"/>
    <p:sldId id="408" r:id="rId8"/>
    <p:sldId id="410" r:id="rId9"/>
    <p:sldId id="412" r:id="rId10"/>
    <p:sldId id="409" r:id="rId11"/>
    <p:sldId id="440" r:id="rId12"/>
    <p:sldId id="484" r:id="rId13"/>
    <p:sldId id="471" r:id="rId14"/>
    <p:sldId id="472" r:id="rId15"/>
    <p:sldId id="474" r:id="rId16"/>
    <p:sldId id="475" r:id="rId17"/>
    <p:sldId id="476" r:id="rId18"/>
    <p:sldId id="477" r:id="rId19"/>
    <p:sldId id="478" r:id="rId20"/>
    <p:sldId id="480" r:id="rId21"/>
    <p:sldId id="482" r:id="rId22"/>
    <p:sldId id="473" r:id="rId2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9D2B"/>
    <a:srgbClr val="58B832"/>
    <a:srgbClr val="FFCCFF"/>
    <a:srgbClr val="018FEF"/>
    <a:srgbClr val="D2FED9"/>
    <a:srgbClr val="6DFB85"/>
    <a:srgbClr val="66CC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4615" autoAdjust="0"/>
    <p:restoredTop sz="97117" autoAdjust="0"/>
  </p:normalViewPr>
  <p:slideViewPr>
    <p:cSldViewPr>
      <p:cViewPr varScale="1">
        <p:scale>
          <a:sx n="110" d="100"/>
          <a:sy n="110" d="100"/>
        </p:scale>
        <p:origin x="2328" y="114"/>
      </p:cViewPr>
      <p:guideLst>
        <p:guide orient="horz" pos="2144"/>
        <p:guide pos="289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37983" y="2149475"/>
            <a:ext cx="7068035" cy="1881188"/>
          </a:xfrm>
        </p:spPr>
        <p:txBody>
          <a:bodyPr anchor="b">
            <a:normAutofit/>
          </a:bodyPr>
          <a:lstStyle>
            <a:lvl1pPr algn="ctr">
              <a:defRPr sz="4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37982" y="4054651"/>
            <a:ext cx="7068036" cy="10033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2184B-E332-4C0D-B0F1-9E314911344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8CE57-F7B3-4CC5-A874-4001F46C35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29068"/>
            <a:ext cx="7886700" cy="5575095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3E6EA-7226-42C3-88A5-9C518649F657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DB6A1-3D85-4F47-A37A-F4259A6DC47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77243"/>
            <a:ext cx="7886699" cy="46736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CD0AE-A1EB-427C-9E1F-ADEF8C6F508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E61C5-1569-46E4-8D3D-70B10F8F771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7"/>
          <p:cNvSpPr/>
          <p:nvPr>
            <p:custDataLst>
              <p:tags r:id="rId2"/>
            </p:custDataLst>
          </p:nvPr>
        </p:nvSpPr>
        <p:spPr bwMode="auto">
          <a:xfrm>
            <a:off x="7518400" y="0"/>
            <a:ext cx="463550" cy="37750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9"/>
          <p:cNvSpPr/>
          <p:nvPr>
            <p:custDataLst>
              <p:tags r:id="rId3"/>
            </p:custDataLst>
          </p:nvPr>
        </p:nvSpPr>
        <p:spPr bwMode="auto">
          <a:xfrm>
            <a:off x="7518400" y="5211763"/>
            <a:ext cx="463550" cy="16462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628650" y="3721629"/>
            <a:ext cx="6355111" cy="1572859"/>
          </a:xfrm>
          <a:solidFill>
            <a:schemeClr val="accent1"/>
          </a:solidFill>
        </p:spPr>
        <p:txBody>
          <a:bodyPr>
            <a:noAutofit/>
          </a:bodyPr>
          <a:lstStyle>
            <a:lvl1pPr algn="ctr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6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E94FA-8F7D-46A6-B312-A49520AF7706}" type="datetimeFigureOut">
              <a:rPr lang="zh-CN" altLang="en-US"/>
            </a:fld>
            <a:endParaRPr lang="zh-CN" altLang="en-US"/>
          </a:p>
        </p:txBody>
      </p:sp>
      <p:sp>
        <p:nvSpPr>
          <p:cNvPr id="7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fld id="{60F7907A-E6FD-4E9A-8762-2AA76CDDBFC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16959" y="1273445"/>
            <a:ext cx="7898391" cy="232325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8650" y="3894667"/>
            <a:ext cx="7898391" cy="2323253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887DD-3970-4B57-867E-1EF28743D41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D39D4-52E2-470F-AD5F-ECF894AA358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82155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106067"/>
            <a:ext cx="3868340" cy="4028726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82155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106067"/>
            <a:ext cx="3887391" cy="402872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6FA39-A402-487D-B7B4-657C3D565F38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67927-F0B8-4F61-A2F7-1E0CF1330F4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6"/>
          <p:cNvSpPr/>
          <p:nvPr/>
        </p:nvSpPr>
        <p:spPr>
          <a:xfrm>
            <a:off x="-17463" y="3238500"/>
            <a:ext cx="9178926" cy="381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32500" lnSpcReduction="20000"/>
          </a:bodyPr>
          <a:lstStyle/>
          <a:p>
            <a:pPr algn="ctr">
              <a:defRPr/>
            </a:pPr>
            <a:endParaRPr lang="zh-CN" altLang="en-US" sz="6600" b="1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026356" y="2400300"/>
            <a:ext cx="5091289" cy="2057400"/>
          </a:xfr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 sz="66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日期占位符 2"/>
          <p:cNvSpPr>
            <a:spLocks noGrp="1"/>
          </p:cNvSpPr>
          <p:nvPr>
            <p:ph type="dt" sz="half" idx="10"/>
          </p:nvPr>
        </p:nvSpPr>
        <p:spPr/>
        <p:txBody>
          <a:bodyPr wrap="square"/>
          <a:lstStyle>
            <a:lvl1pPr>
              <a:defRPr/>
            </a:lvl1pPr>
          </a:lstStyle>
          <a:p>
            <a:pPr>
              <a:defRPr/>
            </a:pPr>
            <a:fld id="{03438B23-D4D7-479F-9382-26984A9D268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3"/>
          <p:cNvSpPr>
            <a:spLocks noGrp="1"/>
          </p:cNvSpPr>
          <p:nvPr>
            <p:ph type="ftr" sz="quarter" idx="11"/>
          </p:nvPr>
        </p:nvSpPr>
        <p:spPr/>
        <p:txBody>
          <a:bodyPr wrap="square"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 wrap="square">
            <a:normAutofit/>
          </a:bodyPr>
          <a:lstStyle>
            <a:lvl1pPr>
              <a:defRPr/>
            </a:lvl1pPr>
          </a:lstStyle>
          <a:p>
            <a:pPr>
              <a:defRPr/>
            </a:pPr>
            <a:fld id="{784E838C-2509-4E7D-9F6D-5BCFB12F4C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A8C34-C834-44CB-8279-E0A892CA5924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F9329-9B70-47D7-AA4C-5A0CB39AFB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936980"/>
            <a:ext cx="3196800" cy="1600200"/>
          </a:xfrm>
        </p:spPr>
        <p:txBody>
          <a:bodyPr anchor="t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14391" y="959205"/>
            <a:ext cx="4478400" cy="54036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537180"/>
            <a:ext cx="31968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50580-4279-4F4E-8B8A-23AE0F90FB1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733850-849E-4402-9F16-A2B0936B976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36994" y="365125"/>
            <a:ext cx="1278356" cy="5811838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427871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BA116-78DE-4657-9CC5-0878F45C4FF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F9CC4-1FB5-4876-AE49-328315C0858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tags" Target="../tags/tag4.xml"/><Relationship Id="rId11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0" y="0"/>
            <a:ext cx="5203825" cy="8239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628650" y="1095375"/>
            <a:ext cx="7886700" cy="51704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800" smtClean="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EB131856-EB76-4540-B510-BE1D71E5956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1800" smtClean="0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DAD8D0E4-C153-4851-B9DA-FA978EA3EBA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171450" indent="-171450" algn="just" defTabSz="685800" rtl="0" fontAlgn="base">
        <a:lnSpc>
          <a:spcPct val="12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404040"/>
          </a:solidFill>
          <a:latin typeface="+mn-lt"/>
          <a:ea typeface="+mn-ea"/>
          <a:cs typeface="+mn-cs"/>
        </a:defRPr>
      </a:lvl1pPr>
      <a:lvl2pPr marL="514350" indent="-171450" algn="just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57250" indent="-171450" algn="just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200150" indent="-171450" algn="just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4pPr>
      <a:lvl5pPr marL="1543050" indent="-171450" algn="just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404040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微信图片_20190726204231"/>
          <p:cNvPicPr>
            <a:picLocks noChangeAspect="1"/>
          </p:cNvPicPr>
          <p:nvPr/>
        </p:nvPicPr>
        <p:blipFill>
          <a:blip r:embed="rId1"/>
          <a:srcRect t="17723" r="16476" b="20984"/>
          <a:stretch>
            <a:fillRect/>
          </a:stretch>
        </p:blipFill>
        <p:spPr>
          <a:xfrm>
            <a:off x="18415" y="3601720"/>
            <a:ext cx="2857500" cy="3277235"/>
          </a:xfrm>
          <a:prstGeom prst="rect">
            <a:avLst/>
          </a:prstGeom>
        </p:spPr>
      </p:pic>
      <p:sp>
        <p:nvSpPr>
          <p:cNvPr id="12290" name="TextBox 2"/>
          <p:cNvSpPr txBox="1">
            <a:spLocks noChangeArrowheads="1"/>
          </p:cNvSpPr>
          <p:nvPr/>
        </p:nvSpPr>
        <p:spPr bwMode="auto">
          <a:xfrm>
            <a:off x="2159318" y="2500630"/>
            <a:ext cx="5222875" cy="1014730"/>
          </a:xfrm>
          <a:prstGeom prst="rect">
            <a:avLst/>
          </a:prstGeom>
          <a:solidFill>
            <a:schemeClr val="bg1">
              <a:alpha val="90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6000" b="1">
                <a:solidFill>
                  <a:srgbClr val="0000CC"/>
                </a:solidFill>
                <a:latin typeface="Adobe 宋体 Std L"/>
                <a:ea typeface="Adobe 宋体 Std L"/>
                <a:cs typeface="Adobe 宋体 Std L"/>
              </a:rPr>
              <a:t>语文园地二</a:t>
            </a:r>
            <a:endParaRPr lang="zh-CN" altLang="en-US" sz="6000" b="1">
              <a:solidFill>
                <a:srgbClr val="0000CC"/>
              </a:solidFill>
              <a:latin typeface="幼圆" panose="02010509060101010101" charset="-122"/>
              <a:ea typeface="幼圆" panose="02010509060101010101" charset="-122"/>
              <a:cs typeface="幼圆" panose="02010509060101010101" charset="-122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132398" y="215900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2942590" y="5325745"/>
            <a:ext cx="60325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en-US" sz="2400" b="1">
              <a:latin typeface="华文新魏" panose="02010800040101010101" charset="-122"/>
              <a:ea typeface="华文新魏" panose="02010800040101010101" charset="-122"/>
              <a:cs typeface="华文新魏" panose="0201080004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6685" y="645795"/>
            <a:ext cx="8846185" cy="411226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读句子，照样子把成语的意思用具体的情景表现出来。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en-US" altLang="zh-CN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左右为难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大家说秦王不过是想把和氏璧骗到手罢了，不能上他的当；可要是不答应，又怕他派兵来进攻。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奋不顾身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杨靖宇正在奋力还击敌人，右手腕忽然受了伤，他就用左手继续向敌人射击。不多时，他的腹部又中了一弹，鲜血直流。他咬紧牙关，猛然起身，连发两枪，击毙了两个日本鬼子。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44875" y="5089525"/>
            <a:ext cx="3098165" cy="15684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1.</a:t>
            </a:r>
            <a:r>
              <a:rPr lang="zh-CN" altLang="en-US" sz="32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理解词义</a:t>
            </a:r>
            <a:endParaRPr lang="zh-CN" altLang="en-US" sz="3200" b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32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2.</a:t>
            </a:r>
            <a:r>
              <a:rPr lang="zh-CN" altLang="en-US" sz="32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想象情景</a:t>
            </a:r>
            <a:endParaRPr lang="zh-CN" altLang="en-US" sz="3200" b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32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3.</a:t>
            </a:r>
            <a:r>
              <a:rPr lang="zh-CN" altLang="en-US" sz="32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刻画细节</a:t>
            </a:r>
            <a:endParaRPr lang="zh-CN" altLang="en-US" sz="3200" b="1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-11112" y="63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6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6685" y="574040"/>
            <a:ext cx="8846185" cy="202438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zh-CN" altLang="en-US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读句子，照样子把成语的意思用具体的情景表现出来。</a:t>
            </a:r>
            <a:r>
              <a:rPr lang="en-US" altLang="zh-CN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en-US" altLang="zh-CN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en-US" altLang="zh-CN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喋喋不休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                                    </a:t>
            </a:r>
            <a:endParaRPr lang="zh-CN" altLang="en-US" b="1" u="sng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16630" y="5017770"/>
            <a:ext cx="3098165" cy="156845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2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1.</a:t>
            </a:r>
            <a:r>
              <a:rPr lang="zh-CN" altLang="en-US" sz="32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理解词义</a:t>
            </a:r>
            <a:endParaRPr lang="zh-CN" altLang="en-US" sz="3200" b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32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2.</a:t>
            </a:r>
            <a:r>
              <a:rPr lang="zh-CN" altLang="en-US" sz="32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想象情景</a:t>
            </a:r>
            <a:endParaRPr lang="zh-CN" altLang="en-US" sz="3200" b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32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3.</a:t>
            </a:r>
            <a:r>
              <a:rPr lang="zh-CN" altLang="en-US" sz="3200" b="1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刻画细节</a:t>
            </a:r>
            <a:endParaRPr lang="zh-CN" altLang="en-US" sz="3200" b="1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-11112" y="63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51460" y="2060575"/>
            <a:ext cx="85686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34950" y="2546350"/>
            <a:ext cx="85686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内容占位符 2"/>
          <p:cNvSpPr>
            <a:spLocks noGrp="1"/>
          </p:cNvSpPr>
          <p:nvPr/>
        </p:nvSpPr>
        <p:spPr>
          <a:xfrm>
            <a:off x="149225" y="2778125"/>
            <a:ext cx="8846185" cy="202438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171450" indent="-171450" algn="just" defTabSz="685800" rtl="0" fontAlgn="base">
              <a:lnSpc>
                <a:spcPct val="12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5143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8572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2001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5430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悠然自得</a:t>
            </a: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b="1" u="sng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                                    </a:t>
            </a:r>
            <a:endParaRPr lang="zh-CN" altLang="en-US" b="1" u="sng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322580" y="3782060"/>
            <a:ext cx="85686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322580" y="4399915"/>
            <a:ext cx="85686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animBg="1"/>
      <p:bldP spid="7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98650" y="2467610"/>
            <a:ext cx="5205730" cy="315023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3600"/>
              <a:t>评一评：书写正确</a:t>
            </a:r>
            <a:endParaRPr lang="zh-CN" altLang="en-US" sz="3600"/>
          </a:p>
          <a:p>
            <a:pPr marL="0" indent="0">
              <a:buNone/>
            </a:pPr>
            <a:r>
              <a:rPr lang="zh-CN" altLang="en-US" sz="3600"/>
              <a:t>              句子通顺</a:t>
            </a:r>
            <a:endParaRPr lang="zh-CN" altLang="en-US" sz="3600"/>
          </a:p>
          <a:p>
            <a:pPr marL="0" indent="0">
              <a:buNone/>
            </a:pPr>
            <a:r>
              <a:rPr lang="zh-CN" altLang="en-US" sz="3600"/>
              <a:t>              细节描写</a:t>
            </a:r>
            <a:endParaRPr lang="zh-CN" altLang="en-US" sz="3600"/>
          </a:p>
          <a:p>
            <a:pPr marL="0" indent="0">
              <a:buNone/>
            </a:pPr>
            <a:r>
              <a:rPr lang="zh-CN" altLang="en-US" sz="3600"/>
              <a:t>              情节具体</a:t>
            </a:r>
            <a:endParaRPr lang="zh-CN" altLang="en-US" sz="3600"/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763905" y="769620"/>
            <a:ext cx="7233285" cy="1109980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scene3d>
              <a:camera prst="orthographicFront"/>
              <a:lightRig rig="threePt" dir="t"/>
            </a:scene3d>
          </a:bodyPr>
          <a:lstStyle>
            <a:lvl1pPr marL="171450" indent="-171450" algn="just" defTabSz="685800" rtl="0" fontAlgn="base">
              <a:lnSpc>
                <a:spcPct val="12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5143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8572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2001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5430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altLang="zh-CN" sz="5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 </a:t>
            </a:r>
            <a:r>
              <a:rPr lang="zh-CN" altLang="en-US" sz="5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祝贺你闯过了第三关！</a:t>
            </a:r>
            <a:endParaRPr lang="zh-CN" altLang="en-US" sz="4000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07735" y="4958715"/>
            <a:ext cx="372110" cy="3721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07735" y="4194175"/>
            <a:ext cx="372110" cy="3721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35040" y="3455035"/>
            <a:ext cx="372110" cy="3721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35040" y="2661920"/>
            <a:ext cx="372110" cy="372110"/>
          </a:xfrm>
          <a:prstGeom prst="rect">
            <a:avLst/>
          </a:prstGeom>
        </p:spPr>
      </p:pic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60643" y="14414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140" y="2080895"/>
            <a:ext cx="7886700" cy="1450975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36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第四关</a:t>
            </a:r>
            <a:endParaRPr lang="zh-CN" altLang="en-US" sz="36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zh-CN" altLang="en-US" sz="36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我会积累运用</a:t>
            </a:r>
            <a:endParaRPr lang="zh-CN" altLang="en-US" sz="36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60643" y="72390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活动一:名言我会读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2100" y="1574800"/>
            <a:ext cx="8628380" cy="3794125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不饱食以终日,不弃功于寸阴。          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葛洪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盛年不重来,一日难再晨。及时当勉励,岁月不待人。                               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陶渊明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莫等闲,白了少年头,空悲切。           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岳飞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多少事,从来急;天地转,光阴迫。一万年太久,只争朝夕。                               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毛泽东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2100" y="725170"/>
            <a:ext cx="3730625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活动一:名言我会背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-11112" y="63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活动一:名言我会读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1455" y="1951355"/>
            <a:ext cx="8767445" cy="2907665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不饱食以终日,不弃功于寸阴。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葛洪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这句话出自葛洪的《抱朴子·外篇·勖(xù)学卷第三》。意思是说，不要整日就只知吃饱喝足(却不去多思考多探索),不要因为懒惰少花一点时间而功亏一篑。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2090" y="944245"/>
            <a:ext cx="3644900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活动二:名言我会说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-11112" y="63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活动一:名言我会读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1145" y="1592580"/>
            <a:ext cx="8650605" cy="4126865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盛年不重来,一日难再晨。及时当勉励,岁月不待人。                    ——陶渊明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这句话出自陶渊明的《杂诗》。意思是说，青春一旦过去便不会再来，一天之中也永远看不到第二次日出。应当趁年轻之时勉励自己，(因为)光阴流逝，不会等待人。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3845" y="728980"/>
            <a:ext cx="3662045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活动二:名言我会说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-11112" y="63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活动一:名言我会读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58115" y="1579880"/>
            <a:ext cx="8884920" cy="417195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莫等闲,白了少年头,空悲切。</a:t>
            </a: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岳飞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这句话出自岳飞的《满江红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·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写怀》。意思是说，年少时,不要虚度年华,不然等到老了，只能悔恨悲伤。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0335" y="657225"/>
            <a:ext cx="3730625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活动二:名言我会说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-11112" y="63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活动一:名言我会读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0035" y="1449070"/>
            <a:ext cx="8582660" cy="458978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多少事,从来急;天地转,光阴迫。一万年太久,只争朝夕。               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——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毛泽东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这句话出自毛泽东的《满江红·和郭沫若同志》。意思是说，天下的事情,从来都是那样急切;日月轮回,光阴紧迫。要等一万年后才等来胜利,实在是太久,我们要抓紧时间,力求主动,只争朝夕。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-11112" y="63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83845" y="657225"/>
            <a:ext cx="3730625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活动二:名言我会说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活动一:名言我会读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12090" y="800735"/>
            <a:ext cx="3724910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活动三:名言我会背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8" name="内容占位符 2"/>
          <p:cNvSpPr>
            <a:spLocks noGrp="1"/>
          </p:cNvSpPr>
          <p:nvPr/>
        </p:nvSpPr>
        <p:spPr>
          <a:xfrm>
            <a:off x="191770" y="1656715"/>
            <a:ext cx="8782685" cy="40633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marL="171450" indent="-171450" algn="just" defTabSz="685800" rtl="0" fontAlgn="base">
              <a:lnSpc>
                <a:spcPct val="12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5143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8572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2001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5430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拓展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：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indent="0">
              <a:buNone/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少壮不努力,老大徒伤悲。———《长歌行》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一年之计在于春,一日之计在于晨。———《纂(zuǎn)要》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明日复明日,明日何其多。我生待明日,万事成蹉跎。———《明日歌》</a:t>
            </a: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endParaRPr lang="en-US" altLang="zh-CN" sz="32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-11112" y="63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微信图片_20190726204231"/>
          <p:cNvPicPr>
            <a:picLocks noChangeAspect="1"/>
          </p:cNvPicPr>
          <p:nvPr/>
        </p:nvPicPr>
        <p:blipFill>
          <a:blip r:embed="rId1"/>
          <a:srcRect r="17696" b="21779"/>
          <a:stretch>
            <a:fillRect/>
          </a:stretch>
        </p:blipFill>
        <p:spPr>
          <a:xfrm>
            <a:off x="-61595" y="0"/>
            <a:ext cx="9227820" cy="69291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662430" y="961390"/>
            <a:ext cx="6256020" cy="8299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zh-CN" altLang="en-US" sz="4800" b="1">
                <a:latin typeface="楷体" panose="02010609060101010101" pitchFamily="49" charset="-122"/>
                <a:ea typeface="楷体" panose="02010609060101010101" pitchFamily="49" charset="-122"/>
              </a:rPr>
              <a:t>阅读要有一定的速度。</a:t>
            </a:r>
            <a:endParaRPr lang="zh-CN" altLang="en-US" sz="4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60643" y="14414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活动一:名言我会读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40335" y="657225"/>
            <a:ext cx="3679190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活动四:名言我会用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idx="1"/>
          </p:nvPr>
        </p:nvSpPr>
        <p:spPr>
          <a:xfrm>
            <a:off x="238125" y="1664335"/>
            <a:ext cx="8615045" cy="4007485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1.时间对每个人都是珍贵的,可王华不这么认为,每当看到他整天沉迷游戏时,我真想对他说:“</a:t>
            </a:r>
            <a:r>
              <a:rPr lang="en-US" altLang="zh-CN" sz="2800" b="1" u="sng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endParaRPr lang="en-US" altLang="zh-CN" sz="2800" b="1" u="sng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2.时光匆匆,我写下名言警醒自己惜时勤学:“</a:t>
            </a:r>
            <a:r>
              <a:rPr lang="en-US" altLang="zh-CN" sz="2800" b="1" u="sng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       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endParaRPr lang="en-US" altLang="zh-CN" sz="2800" b="1" u="sng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3.同学们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“</a:t>
            </a:r>
            <a:r>
              <a:rPr lang="en-US" altLang="zh-CN" sz="2800" b="1" u="sng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         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只有抓住今天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才能迎接</a:t>
            </a:r>
            <a:r>
              <a:rPr lang="en-US" altLang="zh-CN" sz="2800" b="1" dirty="0" err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灿烂的明天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b="1" dirty="0"/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-11112" y="63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408430" y="2207260"/>
            <a:ext cx="5718175" cy="3307715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3600"/>
              <a:t>评一评：</a:t>
            </a:r>
            <a:endParaRPr lang="zh-CN" altLang="en-US" sz="3600"/>
          </a:p>
          <a:p>
            <a:pPr marL="0" indent="0">
              <a:buNone/>
            </a:pPr>
            <a:r>
              <a:rPr lang="zh-CN" altLang="en-US" sz="3600"/>
              <a:t>       会背名言</a:t>
            </a:r>
            <a:endParaRPr lang="zh-CN" altLang="en-US" sz="3600"/>
          </a:p>
          <a:p>
            <a:pPr marL="0" indent="0">
              <a:buNone/>
            </a:pPr>
            <a:r>
              <a:rPr lang="zh-CN" altLang="en-US" sz="3600"/>
              <a:t>       会用名言</a:t>
            </a:r>
            <a:endParaRPr lang="zh-CN" altLang="en-US" sz="3600"/>
          </a:p>
          <a:p>
            <a:pPr marL="0" indent="0">
              <a:buNone/>
            </a:pPr>
            <a:r>
              <a:rPr lang="zh-CN" altLang="en-US" sz="3600"/>
              <a:t>       积累其他惜时名言</a:t>
            </a:r>
            <a:endParaRPr lang="zh-CN" altLang="en-US" sz="3600"/>
          </a:p>
        </p:txBody>
      </p:sp>
      <p:sp>
        <p:nvSpPr>
          <p:cNvPr id="4" name="内容占位符 2"/>
          <p:cNvSpPr>
            <a:spLocks noGrp="1"/>
          </p:cNvSpPr>
          <p:nvPr/>
        </p:nvSpPr>
        <p:spPr>
          <a:xfrm>
            <a:off x="620395" y="841375"/>
            <a:ext cx="7233285" cy="1109980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scene3d>
              <a:camera prst="orthographicFront"/>
              <a:lightRig rig="threePt" dir="t"/>
            </a:scene3d>
          </a:bodyPr>
          <a:lstStyle>
            <a:lvl1pPr marL="171450" indent="-171450" algn="just" defTabSz="685800" rtl="0" fontAlgn="base">
              <a:lnSpc>
                <a:spcPct val="12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5143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8572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2001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5430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altLang="zh-CN" sz="5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 </a:t>
            </a:r>
            <a:r>
              <a:rPr lang="zh-CN" altLang="en-US" sz="5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祝贺你闯过了第四关！</a:t>
            </a:r>
            <a:endParaRPr lang="zh-CN" altLang="en-US" sz="4000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84290" y="4692650"/>
            <a:ext cx="372110" cy="3721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7080" y="3961765"/>
            <a:ext cx="372110" cy="3721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13655" y="3202940"/>
            <a:ext cx="372110" cy="37211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7080" y="3202940"/>
            <a:ext cx="372110" cy="372110"/>
          </a:xfrm>
          <a:prstGeom prst="rect">
            <a:avLst/>
          </a:prstGeom>
        </p:spPr>
      </p:pic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-11112" y="63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140" y="2080895"/>
            <a:ext cx="7886700" cy="94361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marL="0" indent="0" algn="ctr">
              <a:buNone/>
            </a:pPr>
            <a:r>
              <a:rPr lang="zh-CN" altLang="en-US" sz="40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第一关    我会高效阅读</a:t>
            </a:r>
            <a:endParaRPr lang="zh-CN" altLang="en-US" sz="4000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132398" y="215900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635" y="460375"/>
            <a:ext cx="8502650" cy="591312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755890" y="1320165"/>
            <a:ext cx="1156970" cy="3683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b="1"/>
              <a:t>连词成句</a:t>
            </a:r>
            <a:endParaRPr lang="zh-CN" altLang="en-US" b="1"/>
          </a:p>
        </p:txBody>
      </p:sp>
      <p:sp>
        <p:nvSpPr>
          <p:cNvPr id="7" name="文本框 6"/>
          <p:cNvSpPr txBox="1"/>
          <p:nvPr/>
        </p:nvSpPr>
        <p:spPr>
          <a:xfrm>
            <a:off x="7755890" y="1853565"/>
            <a:ext cx="1156970" cy="3683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1800" b="1">
                <a:sym typeface="+mn-ea"/>
              </a:rPr>
              <a:t>   不回读</a:t>
            </a:r>
            <a:endParaRPr lang="zh-CN" altLang="en-US" sz="1800" b="1"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55890" y="2959735"/>
            <a:ext cx="1156970" cy="3683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1800" b="1">
                <a:sym typeface="+mn-ea"/>
              </a:rPr>
              <a:t>带着问题</a:t>
            </a:r>
            <a:endParaRPr lang="zh-CN" altLang="en-US" sz="1800" b="1"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766050" y="4128135"/>
            <a:ext cx="1156970" cy="3683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1800" b="1">
                <a:sym typeface="+mn-ea"/>
              </a:rPr>
              <a:t>边读边想</a:t>
            </a:r>
            <a:endParaRPr lang="zh-CN" altLang="en-US" sz="1800" b="1"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736840" y="4627245"/>
            <a:ext cx="1156970" cy="3683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1800" b="1">
                <a:sym typeface="+mn-ea"/>
              </a:rPr>
              <a:t>抓住关键</a:t>
            </a:r>
            <a:endParaRPr lang="zh-CN" altLang="en-US" sz="1800" b="1"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736840" y="5593080"/>
            <a:ext cx="1156970" cy="3683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1800" b="1">
                <a:sym typeface="+mn-ea"/>
              </a:rPr>
              <a:t>不断练习</a:t>
            </a:r>
            <a:endParaRPr lang="zh-CN" altLang="en-US" sz="1800" b="1">
              <a:sym typeface="+mn-ea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60643" y="63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6" grpId="1" animBg="1"/>
      <p:bldP spid="7" grpId="0" bldLvl="0" animBg="1"/>
      <p:bldP spid="7" grpId="1" animBg="1"/>
      <p:bldP spid="8" grpId="0" bldLvl="0" animBg="1"/>
      <p:bldP spid="8" grpId="1" animBg="1"/>
      <p:bldP spid="9" grpId="0" bldLvl="0" animBg="1"/>
      <p:bldP spid="9" grpId="1" animBg="1"/>
      <p:bldP spid="10" grpId="0" bldLvl="0" animBg="1"/>
      <p:bldP spid="10" grpId="1" animBg="1"/>
      <p:bldP spid="11" grpId="0" bldLvl="0" animBg="1"/>
      <p:bldP spid="1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803275"/>
            <a:ext cx="7886700" cy="2047240"/>
          </a:xfrm>
        </p:spPr>
        <p:txBody>
          <a:bodyPr/>
          <a:lstStyle/>
          <a:p>
            <a:pPr marL="0" indent="0">
              <a:buNone/>
            </a:pPr>
            <a:r>
              <a:rPr lang="en-US" altLang="zh-CN"/>
              <a:t>      </a:t>
            </a:r>
            <a:r>
              <a:rPr lang="zh-CN" altLang="en-US"/>
              <a:t>阅读材料《台湾蝴蝶甲天下》，记录阅读时间，和同学交流阅读感受。</a:t>
            </a:r>
            <a:endParaRPr lang="zh-CN" altLang="en-US"/>
          </a:p>
          <a:p>
            <a:r>
              <a:rPr lang="zh-CN" altLang="en-US"/>
              <a:t>1.本文共553字，我的阅读时间约为</a:t>
            </a:r>
            <a:r>
              <a:rPr lang="zh-CN" altLang="en-US" u="sng"/>
              <a:t>      </a:t>
            </a:r>
            <a:r>
              <a:rPr lang="zh-CN" altLang="en-US"/>
              <a:t>。</a:t>
            </a:r>
            <a:endParaRPr lang="zh-CN" altLang="en-US"/>
          </a:p>
          <a:p>
            <a:r>
              <a:rPr lang="zh-CN" altLang="en-US"/>
              <a:t>2.选文是从</a:t>
            </a:r>
            <a:r>
              <a:rPr lang="zh-CN" altLang="en-US">
                <a:solidFill>
                  <a:srgbClr val="FF0000"/>
                </a:solidFill>
              </a:rPr>
              <a:t>哪几个方面</a:t>
            </a:r>
            <a:r>
              <a:rPr lang="zh-CN" altLang="en-US"/>
              <a:t>介绍“台湾蝴蝶甲天下”的？</a:t>
            </a:r>
            <a:endParaRPr lang="zh-CN" altLang="en-US"/>
          </a:p>
          <a:p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07720" y="2957830"/>
            <a:ext cx="7647940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solidFill>
                  <a:srgbClr val="404040"/>
                </a:solidFill>
                <a:latin typeface="+mn-lt"/>
                <a:ea typeface="+mn-ea"/>
                <a:sym typeface="+mn-ea"/>
              </a:rPr>
              <a:t>3.评一评：时间短（一分三十秒内）</a:t>
            </a:r>
            <a:endParaRPr lang="zh-CN" altLang="en-US" sz="2400">
              <a:solidFill>
                <a:srgbClr val="404040"/>
              </a:solidFill>
              <a:latin typeface="+mn-lt"/>
              <a:ea typeface="+mn-ea"/>
              <a:sym typeface="+mn-ea"/>
            </a:endParaRPr>
          </a:p>
          <a:p>
            <a:r>
              <a:rPr lang="zh-CN" altLang="en-US" sz="2400">
                <a:solidFill>
                  <a:srgbClr val="404040"/>
                </a:solidFill>
                <a:latin typeface="+mn-lt"/>
                <a:ea typeface="+mn-ea"/>
                <a:sym typeface="+mn-ea"/>
              </a:rPr>
              <a:t>                 </a:t>
            </a:r>
            <a:endParaRPr lang="zh-CN" altLang="en-US" sz="2400">
              <a:solidFill>
                <a:srgbClr val="404040"/>
              </a:solidFill>
              <a:latin typeface="+mn-lt"/>
              <a:ea typeface="+mn-ea"/>
              <a:sym typeface="+mn-ea"/>
            </a:endParaRPr>
          </a:p>
          <a:p>
            <a:r>
              <a:rPr lang="zh-CN" altLang="en-US" sz="2400">
                <a:solidFill>
                  <a:srgbClr val="404040"/>
                </a:solidFill>
                <a:latin typeface="+mn-lt"/>
                <a:ea typeface="+mn-ea"/>
                <a:sym typeface="+mn-ea"/>
              </a:rPr>
              <a:t>                 运用方法（两种以上）</a:t>
            </a:r>
            <a:endParaRPr lang="zh-CN" altLang="en-US" sz="2400">
              <a:solidFill>
                <a:srgbClr val="404040"/>
              </a:solidFill>
              <a:latin typeface="+mn-lt"/>
              <a:ea typeface="+mn-ea"/>
              <a:sym typeface="+mn-ea"/>
            </a:endParaRPr>
          </a:p>
          <a:p>
            <a:r>
              <a:rPr lang="zh-CN" altLang="en-US" sz="2400">
                <a:solidFill>
                  <a:srgbClr val="404040"/>
                </a:solidFill>
                <a:latin typeface="+mn-lt"/>
                <a:ea typeface="+mn-ea"/>
                <a:sym typeface="+mn-ea"/>
              </a:rPr>
              <a:t>                 </a:t>
            </a:r>
            <a:endParaRPr lang="zh-CN" altLang="en-US" sz="2400">
              <a:solidFill>
                <a:srgbClr val="404040"/>
              </a:solidFill>
              <a:latin typeface="+mn-lt"/>
              <a:ea typeface="+mn-ea"/>
              <a:sym typeface="+mn-ea"/>
            </a:endParaRPr>
          </a:p>
          <a:p>
            <a:r>
              <a:rPr lang="zh-CN" altLang="en-US" sz="2400">
                <a:solidFill>
                  <a:srgbClr val="404040"/>
                </a:solidFill>
                <a:latin typeface="+mn-lt"/>
                <a:ea typeface="+mn-ea"/>
                <a:sym typeface="+mn-ea"/>
              </a:rPr>
              <a:t>                 答案合理</a:t>
            </a:r>
            <a:endParaRPr lang="zh-CN" altLang="en-US" sz="2400">
              <a:solidFill>
                <a:srgbClr val="404040"/>
              </a:solidFill>
              <a:latin typeface="+mn-lt"/>
              <a:ea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78500" y="2933700"/>
            <a:ext cx="434340" cy="43434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78500" y="3642995"/>
            <a:ext cx="434340" cy="4343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78500" y="4391660"/>
            <a:ext cx="434340" cy="434340"/>
          </a:xfrm>
          <a:prstGeom prst="rect">
            <a:avLst/>
          </a:prstGeom>
        </p:spPr>
      </p:pic>
      <p:sp>
        <p:nvSpPr>
          <p:cNvPr id="8" name="内容占位符 2"/>
          <p:cNvSpPr>
            <a:spLocks noGrp="1"/>
          </p:cNvSpPr>
          <p:nvPr/>
        </p:nvSpPr>
        <p:spPr>
          <a:xfrm>
            <a:off x="1841500" y="5259705"/>
            <a:ext cx="6974205" cy="1109980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91440" tIns="45720" rIns="91440" bIns="45720" numCol="1" anchor="t" anchorCtr="0" compatLnSpc="1">
            <a:scene3d>
              <a:camera prst="orthographicFront"/>
              <a:lightRig rig="threePt" dir="t"/>
            </a:scene3d>
          </a:bodyPr>
          <a:lstStyle>
            <a:lvl1pPr marL="171450" indent="-171450" algn="just" defTabSz="685800" rtl="0" fontAlgn="base">
              <a:lnSpc>
                <a:spcPct val="12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1pPr>
            <a:lvl2pPr marL="5143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2pPr>
            <a:lvl3pPr marL="8572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3pPr>
            <a:lvl4pPr marL="12001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4pPr>
            <a:lvl5pPr marL="1543050" indent="-171450" algn="just" defTabSz="685800" rtl="0" fontAlgn="base">
              <a:lnSpc>
                <a:spcPct val="12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rgbClr val="404040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US" altLang="zh-CN" sz="5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 </a:t>
            </a:r>
            <a:r>
              <a:rPr lang="zh-CN" altLang="en-US" sz="5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祝贺你闯过了第一关！</a:t>
            </a:r>
            <a:endParaRPr lang="zh-CN" altLang="en-US" sz="40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endParaRPr lang="zh-CN" altLang="en-US" sz="4000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60643" y="14414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云形标注 3"/>
          <p:cNvSpPr/>
          <p:nvPr/>
        </p:nvSpPr>
        <p:spPr>
          <a:xfrm>
            <a:off x="394335" y="3373755"/>
            <a:ext cx="8136890" cy="2088515"/>
          </a:xfrm>
          <a:prstGeom prst="cloudCallout">
            <a:avLst>
              <a:gd name="adj1" fmla="val -24512"/>
              <a:gd name="adj2" fmla="val -72651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46785" y="1447800"/>
            <a:ext cx="7212330" cy="101473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marL="0" indent="0" algn="l">
              <a:buNone/>
            </a:pPr>
            <a:r>
              <a:rPr lang="zh-CN" altLang="en-US" sz="5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第二关   </a:t>
            </a:r>
            <a:r>
              <a:rPr lang="zh-CN" altLang="en-US" sz="5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sym typeface="+mn-ea"/>
              </a:rPr>
              <a:t>我会概括内容</a:t>
            </a:r>
            <a:endParaRPr lang="zh-CN" altLang="en-US" sz="4000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sym typeface="+mn-ea"/>
            </a:endParaRPr>
          </a:p>
          <a:p>
            <a:pPr marL="0" indent="0" algn="l">
              <a:buNone/>
            </a:pPr>
            <a:endParaRPr lang="zh-CN" altLang="en-US" sz="4000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844550" y="3815715"/>
            <a:ext cx="7527290" cy="107632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及时概括语句的意思，能够帮助我们加快阅读的速度。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132398" y="14414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0" animBg="1" uiExpand="1" build="p"/>
      <p:bldP spid="100" grpId="0" bldLvl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5778500" y="1879600"/>
            <a:ext cx="1152525" cy="50419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474470" y="1883410"/>
            <a:ext cx="792480" cy="50419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070" y="3454400"/>
            <a:ext cx="8792845" cy="339725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800"/>
              <a:t>       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只要我们按下手电筒的开关，立刻会出现一束光柱。光的速度是惊人的，大约是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30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万千米每秒，比流星体的速度要快几千倍！        （             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在广阔平原的地底下，挖了不计其数的地道，横的，竖的，直的，弯的，家家相连，村村相通。                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           （                             ）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46075" y="1489710"/>
            <a:ext cx="855408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l"/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我廉颇立下了那么多战功，他蔺相如就靠一张嘴，反而爬到我头上去了。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680" y="523240"/>
            <a:ext cx="2214880" cy="5835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词句段运用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75590" y="1259840"/>
            <a:ext cx="518795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latin typeface="宋体" panose="02010600030101010101" pitchFamily="2" charset="-122"/>
                <a:cs typeface="楷体" panose="02010609060101010101" pitchFamily="49" charset="-122"/>
                <a:sym typeface="+mn-ea"/>
              </a:rPr>
              <a:t>读下面的句子，写出主要意思。</a:t>
            </a:r>
            <a:endParaRPr lang="zh-CN" altLang="en-US" sz="2800" b="1">
              <a:latin typeface="宋体" panose="02010600030101010101" pitchFamily="2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420870" y="2895600"/>
            <a:ext cx="447294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廉颇对蔺相如不服气。</a:t>
            </a:r>
            <a:r>
              <a:rPr lang="zh-CN" altLang="en-US" sz="28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zh-CN" altLang="en-US" sz="28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92395" y="4514850"/>
            <a:ext cx="197040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光速很快。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35705" y="6294755"/>
            <a:ext cx="483044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地底下挖了很多相通的地道。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-11112" y="63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8" grpId="0" bldLvl="0" animBg="1"/>
      <p:bldP spid="3" grpId="0" uiExpand="1" build="p"/>
      <p:bldP spid="7" grpId="0"/>
      <p:bldP spid="7" grpId="1"/>
      <p:bldP spid="2" grpId="0"/>
      <p:bldP spid="2" grpId="1"/>
      <p:bldP spid="10" grpId="0"/>
      <p:bldP spid="1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54355" y="822960"/>
            <a:ext cx="6974205" cy="1109980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marL="0" indent="0" algn="l">
              <a:buNone/>
            </a:pPr>
            <a:r>
              <a:rPr lang="en-US" altLang="zh-CN" sz="5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 </a:t>
            </a:r>
            <a:r>
              <a:rPr lang="zh-CN" altLang="en-US" sz="54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祝贺你闯过了第二关！</a:t>
            </a:r>
            <a:endParaRPr lang="zh-CN" altLang="en-US" sz="40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endParaRPr lang="zh-CN" altLang="en-US" sz="4000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305560" y="3261995"/>
            <a:ext cx="752729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zh-CN" altLang="en-US" sz="3600" b="1">
                <a:sym typeface="+mn-ea"/>
              </a:rPr>
              <a:t>评一评：运用方法</a:t>
            </a:r>
            <a:endParaRPr lang="zh-CN" altLang="en-US" sz="3600" b="1"/>
          </a:p>
          <a:p>
            <a:pPr marL="0" indent="0">
              <a:buNone/>
            </a:pPr>
            <a:r>
              <a:rPr lang="zh-CN" altLang="en-US" sz="3600" b="1">
                <a:sym typeface="+mn-ea"/>
              </a:rPr>
              <a:t>                  答案合理</a:t>
            </a:r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75580" y="3372485"/>
            <a:ext cx="372110" cy="3721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48910" y="3933825"/>
            <a:ext cx="372110" cy="372110"/>
          </a:xfrm>
          <a:prstGeom prst="rect">
            <a:avLst/>
          </a:prstGeom>
        </p:spPr>
      </p:pic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75883" y="131445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85140" y="2080895"/>
            <a:ext cx="7886700" cy="178308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0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第三关</a:t>
            </a:r>
            <a:endParaRPr lang="zh-CN" altLang="en-US" sz="400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zh-CN" altLang="en-US" sz="40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我会合理想象</a:t>
            </a:r>
            <a:endParaRPr lang="zh-CN" altLang="en-US" sz="4000" b="1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132398" y="215900"/>
            <a:ext cx="416179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b="1">
                <a:latin typeface="方正姚体" panose="02010601030101010101" charset="-122"/>
                <a:ea typeface="方正姚体" panose="02010601030101010101" charset="-122"/>
                <a:cs typeface="方正姚体" panose="02010601030101010101" charset="-122"/>
              </a:rPr>
              <a:t>统编教材五年级上册第二单元</a:t>
            </a:r>
            <a:endParaRPr lang="zh-CN" altLang="en-US" sz="2400" b="1">
              <a:latin typeface="方正姚体" panose="02010601030101010101" charset="-122"/>
              <a:ea typeface="方正姚体" panose="02010601030101010101" charset="-122"/>
              <a:cs typeface="方正姚体" panose="0201060103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p="http://schemas.openxmlformats.org/presentationml/2006/main">
  <p:tag name="MH" val="20151210175510"/>
  <p:tag name="MH_LIBRARY" val="GRAPHIC"/>
  <p:tag name="MH_ORDER" val="Rectangle 28"/>
</p:tagLst>
</file>

<file path=ppt/tags/tag10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11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14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15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16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17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18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19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2.xml><?xml version="1.0" encoding="utf-8"?>
<p:tagLst xmlns:p="http://schemas.openxmlformats.org/presentationml/2006/main">
  <p:tag name="MH" val="20151210175510"/>
  <p:tag name="MH_LIBRARY" val="GRAPHIC"/>
  <p:tag name="MH_ORDER" val="Rectangle 117"/>
</p:tagLst>
</file>

<file path=ppt/tags/tag20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21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22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23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24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25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3.xml><?xml version="1.0" encoding="utf-8"?>
<p:tagLst xmlns:p="http://schemas.openxmlformats.org/presentationml/2006/main">
  <p:tag name="KSO_WM_TAG_VERSION" val="1.0"/>
  <p:tag name="KSO_WM_TEMPLATE_CATEGORY" val="custom"/>
  <p:tag name="KSO_WM_TEMPLATE_INDEX" val="277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277"/>
</p:tagLst>
</file>

<file path=ppt/tags/tag5.xml><?xml version="1.0" encoding="utf-8"?>
<p:tagLst xmlns:p="http://schemas.openxmlformats.org/presentationml/2006/main">
  <p:tag name="KSO_WM_TEMPLATE_CATEGORY" val="custom"/>
  <p:tag name="KSO_WM_TEMPLATE_INDEX" val="277"/>
  <p:tag name="KSO_WM_SLIDE_MODEL_TYPE" val="cover"/>
</p:tagLst>
</file>

<file path=ppt/tags/tag6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7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8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ags/tag9.xml><?xml version="1.0" encoding="utf-8"?>
<p:tagLst xmlns:p="http://schemas.openxmlformats.org/presentationml/2006/main">
  <p:tag name="KSO_WM_BEAUTIFY_FLAG" val="#wm#"/>
  <p:tag name="KSO_WM_TEMPLATE_CATEGORY" val="custom"/>
  <p:tag name="KSO_WM_TEMPLATE_INDEX" val="277"/>
</p:tagLst>
</file>

<file path=ppt/theme/theme1.xml><?xml version="1.0" encoding="utf-8"?>
<a:theme xmlns:a="http://schemas.openxmlformats.org/drawingml/2006/main" name="1_Office 主题">
  <a:themeElements>
    <a:clrScheme name="自定义 22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CAC1F"/>
      </a:accent1>
      <a:accent2>
        <a:srgbClr val="2C91CE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7">
      <a:majorFont>
        <a:latin typeface="Arial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92D050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2462</Words>
  <Application>WPS 演示</Application>
  <PresentationFormat>全屏显示(4:3)</PresentationFormat>
  <Paragraphs>201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Calibri</vt:lpstr>
      <vt:lpstr>黑体</vt:lpstr>
      <vt:lpstr>Adobe 宋体 Std L</vt:lpstr>
      <vt:lpstr>幼圆</vt:lpstr>
      <vt:lpstr>方正姚体</vt:lpstr>
      <vt:lpstr>华文新魏</vt:lpstr>
      <vt:lpstr>楷体</vt:lpstr>
      <vt:lpstr>微软雅黑</vt:lpstr>
      <vt:lpstr>Arial Unicode MS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活动一:名言我会读</vt:lpstr>
      <vt:lpstr>活动一:名言我会读</vt:lpstr>
      <vt:lpstr>活动一:名言我会读</vt:lpstr>
      <vt:lpstr>活动一:名言我会读</vt:lpstr>
      <vt:lpstr>活动一:名言我会读</vt:lpstr>
      <vt:lpstr>活动一:名言我会读</vt:lpstr>
      <vt:lpstr>活动一:名言我会读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2</cp:revision>
  <dcterms:created xsi:type="dcterms:W3CDTF">2019-11-26T05:04:00Z</dcterms:created>
  <dcterms:modified xsi:type="dcterms:W3CDTF">2021-10-27T05:40:16Z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KSORubyTemplateID">
    <vt:lpwstr>13</vt:lpwstr>
  </property>
  <property fmtid="{D5CDD505-2E9C-101B-9397-08002B2CF9AE}" pid="4" name="ICV">
    <vt:lpwstr>EDE80322A96C4C7797F91EB7261657F3</vt:lpwstr>
  </property>
</Properties>
</file>